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5"/>
  </p:handoutMasterIdLst>
  <p:sldIdLst>
    <p:sldId id="256" r:id="rId3"/>
    <p:sldId id="394" r:id="rId4"/>
    <p:sldId id="642" r:id="rId6"/>
    <p:sldId id="644" r:id="rId7"/>
    <p:sldId id="717" r:id="rId8"/>
    <p:sldId id="718" r:id="rId9"/>
    <p:sldId id="719" r:id="rId10"/>
    <p:sldId id="720" r:id="rId11"/>
    <p:sldId id="721" r:id="rId12"/>
    <p:sldId id="722" r:id="rId13"/>
    <p:sldId id="723" r:id="rId14"/>
    <p:sldId id="724" r:id="rId15"/>
    <p:sldId id="725" r:id="rId16"/>
    <p:sldId id="726" r:id="rId17"/>
    <p:sldId id="727" r:id="rId18"/>
    <p:sldId id="729" r:id="rId19"/>
    <p:sldId id="730" r:id="rId20"/>
    <p:sldId id="731" r:id="rId21"/>
    <p:sldId id="732" r:id="rId22"/>
    <p:sldId id="733" r:id="rId23"/>
    <p:sldId id="734" r:id="rId24"/>
    <p:sldId id="735" r:id="rId25"/>
    <p:sldId id="736" r:id="rId26"/>
    <p:sldId id="739" r:id="rId27"/>
    <p:sldId id="740" r:id="rId28"/>
    <p:sldId id="737" r:id="rId29"/>
    <p:sldId id="741" r:id="rId30"/>
    <p:sldId id="742" r:id="rId31"/>
    <p:sldId id="738" r:id="rId32"/>
    <p:sldId id="748" r:id="rId33"/>
    <p:sldId id="749" r:id="rId34"/>
    <p:sldId id="750" r:id="rId35"/>
    <p:sldId id="751" r:id="rId36"/>
    <p:sldId id="752" r:id="rId37"/>
    <p:sldId id="753" r:id="rId38"/>
    <p:sldId id="754" r:id="rId39"/>
    <p:sldId id="755" r:id="rId40"/>
    <p:sldId id="756" r:id="rId41"/>
    <p:sldId id="757" r:id="rId42"/>
    <p:sldId id="762" r:id="rId43"/>
    <p:sldId id="764" r:id="rId44"/>
    <p:sldId id="766" r:id="rId45"/>
    <p:sldId id="767" r:id="rId46"/>
    <p:sldId id="775" r:id="rId47"/>
    <p:sldId id="758" r:id="rId48"/>
    <p:sldId id="769" r:id="rId49"/>
    <p:sldId id="770" r:id="rId50"/>
    <p:sldId id="771" r:id="rId51"/>
    <p:sldId id="587" r:id="rId52"/>
    <p:sldId id="746" r:id="rId53"/>
    <p:sldId id="747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7B0FF"/>
    <a:srgbClr val="7AC77C"/>
    <a:srgbClr val="0BAEFF"/>
    <a:srgbClr val="D8AE87"/>
    <a:srgbClr val="D860D7"/>
    <a:srgbClr val="D7B087"/>
    <a:srgbClr val="8B8B8A"/>
    <a:srgbClr val="00B0FF"/>
    <a:srgbClr val="D75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/>
    <p:restoredTop sz="95995" autoAdjust="0"/>
  </p:normalViewPr>
  <p:slideViewPr>
    <p:cSldViewPr snapToGrid="0">
      <p:cViewPr>
        <p:scale>
          <a:sx n="72" d="100"/>
          <a:sy n="72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kumimoji="1" lang="en-US" altLang="zh-CN">
                <a:sym typeface="+mn-ea"/>
              </a:rPr>
              <a:t>1</a:t>
            </a:r>
            <a:r>
              <a:rPr kumimoji="1" lang="zh-CN" altLang="en-US">
                <a:ea typeface="宋体" charset="0"/>
                <a:sym typeface="+mn-ea"/>
              </a:rPr>
              <a:t>、对于互联网，域名是访问的第一跳，而这一跳很多时候会“失足”（尤其是移动端网络），导致访问错误内容、失败连接等，让用户在互联网上畅游的爽快瞬间消失；</a:t>
            </a:r>
            <a:r>
              <a:rPr kumimoji="1" lang="en-US" altLang="zh-CN">
                <a:ea typeface="宋体" charset="0"/>
                <a:sym typeface="+mn-ea"/>
              </a:rPr>
              <a:t>2</a:t>
            </a:r>
            <a:r>
              <a:rPr kumimoji="1" lang="zh-CN" altLang="en-US">
                <a:ea typeface="宋体" charset="0"/>
                <a:sym typeface="+mn-ea"/>
              </a:rPr>
              <a:t>、域名缓存、劫持、跨网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charset="0"/>
                <a:sym typeface="+mn-ea"/>
              </a:rPr>
              <a:t>1</a:t>
            </a:r>
            <a:r>
              <a:rPr lang="zh-CN" altLang="en-US">
                <a:ea typeface="宋体" charset="0"/>
                <a:sym typeface="+mn-ea"/>
              </a:rPr>
              <a:t>、记录是随机的、每条记录引来有基本相同的数量请求；</a:t>
            </a:r>
            <a:r>
              <a:rPr lang="en-US" altLang="zh-CN">
                <a:ea typeface="宋体" charset="0"/>
                <a:sym typeface="+mn-ea"/>
              </a:rPr>
              <a:t>2</a:t>
            </a:r>
            <a:r>
              <a:rPr lang="zh-CN" altLang="en-US">
                <a:ea typeface="宋体" charset="0"/>
                <a:sym typeface="+mn-ea"/>
              </a:rPr>
              <a:t>、</a:t>
            </a:r>
            <a:r>
              <a:rPr lang="en-US" altLang="zh-CN">
                <a:ea typeface="宋体" charset="0"/>
                <a:sym typeface="+mn-ea"/>
              </a:rPr>
              <a:t>SRV</a:t>
            </a:r>
            <a:r>
              <a:rPr lang="zh-CN" altLang="en-US">
                <a:ea typeface="宋体" charset="0"/>
                <a:sym typeface="+mn-ea"/>
              </a:rPr>
              <a:t>记录权重（</a:t>
            </a:r>
            <a:r>
              <a:rPr lang="en-US" altLang="zh-CN">
                <a:ea typeface="宋体" charset="0"/>
                <a:sym typeface="+mn-ea"/>
              </a:rPr>
              <a:t>HTTP</a:t>
            </a:r>
            <a:r>
              <a:rPr lang="zh-CN" altLang="en-US">
                <a:ea typeface="宋体" charset="0"/>
                <a:sym typeface="+mn-ea"/>
              </a:rPr>
              <a:t>不支持）；</a:t>
            </a:r>
            <a:r>
              <a:rPr lang="en-US" altLang="zh-CN">
                <a:ea typeface="宋体" charset="0"/>
                <a:sym typeface="+mn-ea"/>
              </a:rPr>
              <a:t>3</a:t>
            </a:r>
            <a:r>
              <a:rPr lang="zh-CN" altLang="en-US">
                <a:ea typeface="宋体" charset="0"/>
                <a:sym typeface="+mn-ea"/>
              </a:rPr>
              <a:t>、一般是维护物理位置对应的对照表，按照</a:t>
            </a:r>
            <a:r>
              <a:rPr lang="en-US" altLang="zh-CN">
                <a:ea typeface="宋体" charset="0"/>
                <a:sym typeface="+mn-ea"/>
              </a:rPr>
              <a:t>”</a:t>
            </a:r>
            <a:r>
              <a:rPr lang="zh-CN" altLang="en-US">
                <a:ea typeface="宋体" charset="0"/>
                <a:sym typeface="+mn-ea"/>
              </a:rPr>
              <a:t>最近</a:t>
            </a:r>
            <a:r>
              <a:rPr lang="en-US" altLang="zh-CN">
                <a:ea typeface="宋体" charset="0"/>
                <a:sym typeface="+mn-ea"/>
              </a:rPr>
              <a:t>“</a:t>
            </a:r>
            <a:r>
              <a:rPr lang="zh-CN" altLang="en-US">
                <a:ea typeface="宋体" charset="0"/>
                <a:sym typeface="+mn-ea"/>
              </a:rPr>
              <a:t>原来回复；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156058" y="12712700"/>
            <a:ext cx="5006744" cy="730250"/>
          </a:xfrm>
        </p:spPr>
        <p:txBody>
          <a:bodyPr/>
          <a:lstStyle/>
          <a:p>
            <a:fld id="{4C36F48E-3770-7242-94E3-72AFF4F52DE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9517200" y="12712700"/>
            <a:ext cx="6789600" cy="73025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BE4-5229-7541-8DCE-DF7E809A6E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itchFamily="18" charset="-122"/>
          <a:cs typeface="Alibaba PuHuiTi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9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11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en-US" altLang="zh-CN"/>
              <a:t>DNS &amp; CDN &amp; </a:t>
            </a:r>
            <a:r>
              <a:rPr kumimoji="1" lang="zh-CN"/>
              <a:t>多活架构</a:t>
            </a:r>
            <a:endParaRPr kumimoji="1" lang="zh-CN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问题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00820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LocalDNS 递归出口 NAT 指的是运营商的 LocalDNS 按照标准的 DNS 协议进行递归，但是因为在网络上存在多出口且配置了目标路由 NAT，结果导致 LocalDNS 最终进行递归解析的时候的出口 IP 就有概率不为本网的 IP 地址。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这样的直接后果就是 DNS 收到的域名解析请求的来源 IP 还是成了其它运营商的 IP，最终导致用户流量被导向了错误的 IDC，用户访问变慢。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3370" y="3432810"/>
            <a:ext cx="12340590" cy="7388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介绍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问题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高可用的 DNS 设计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高可用 DNS 的最佳实践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高可用 </a:t>
            </a:r>
            <a:r>
              <a:rPr lang="en-US" altLang="zh-CN" dirty="0">
                <a:sym typeface="+mn-ea"/>
              </a:rPr>
              <a:t>DNS </a:t>
            </a:r>
            <a:r>
              <a:rPr lang="zh-CN" altLang="en-US" dirty="0">
                <a:sym typeface="+mn-ea"/>
              </a:rPr>
              <a:t>设计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实时监控 + 商务推动：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这种方案就是周期比较长，毕竟通过行政手段来推动运营商来解决这个问题是比较耗时的。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另外我们通过大数据分析，得出的结论是 Top</a:t>
            </a:r>
            <a:r>
              <a:rPr lang="en-US" altLang="zh-CN" sz="3600" dirty="0">
                <a:sym typeface="+mn-ea"/>
              </a:rPr>
              <a:t>3 </a:t>
            </a:r>
            <a:r>
              <a:rPr lang="zh-CN" altLang="en-US" sz="3600" dirty="0">
                <a:sym typeface="+mn-ea"/>
              </a:rPr>
              <a:t>的问题用户均为移动互联网用户。对于这部分用户，我们有什么技术手段可以解决以上的问题呢？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绕过自动分配 DNS，使用 114</a:t>
            </a:r>
            <a:r>
              <a:rPr lang="en-US" altLang="zh-CN" sz="3600" dirty="0">
                <a:sym typeface="+mn-ea"/>
              </a:rPr>
              <a:t>DNS</a:t>
            </a:r>
            <a:r>
              <a:rPr lang="zh-CN" altLang="en-US" sz="3600" dirty="0">
                <a:sym typeface="+mn-ea"/>
              </a:rPr>
              <a:t> 或 Google public DNS：</a:t>
            </a:r>
            <a:endParaRPr lang="zh-CN" altLang="en-US" sz="36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如何在用户侧构造域名请求：对于 PC 端的客户端来说，构造一个标准的 DNS 请求包并不算什么难事。但在移动端要向一个指定的 LocalDNS 上发送标准的 DNS 请求包，而且要兼容各种 iOS 和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A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ndroid 的版本的话，技术上是可行的，只是兼容的成本会很高。</a:t>
            </a:r>
            <a:endParaRPr lang="zh-CN" altLang="en-US" sz="36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推动用户修改配置极高：如果要推动用户手动修改 PC 的 DNS 配置的话，在 PC 端和手机客户端的 WiF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 下面还算勉强可行。但是要用户修改在移动互联网环境下的 DNS 配置，其难度不言而喻。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高可用 </a:t>
            </a:r>
            <a:r>
              <a:rPr lang="en-US" altLang="zh-CN" dirty="0">
                <a:sym typeface="+mn-ea"/>
              </a:rPr>
              <a:t>DNS </a:t>
            </a:r>
            <a:r>
              <a:rPr lang="zh-CN" altLang="en-US" dirty="0">
                <a:sym typeface="+mn-ea"/>
              </a:rPr>
              <a:t>设计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完全抛弃域名，自建 </a:t>
            </a:r>
            <a:r>
              <a:rPr lang="en-US" altLang="zh-CN" sz="3600" dirty="0">
                <a:sym typeface="+mn-ea"/>
              </a:rPr>
              <a:t>HTTPDNS </a:t>
            </a:r>
            <a:r>
              <a:rPr lang="zh-CN" altLang="en-US" sz="3600" dirty="0">
                <a:sym typeface="+mn-ea"/>
              </a:rPr>
              <a:t>进行流量调度：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如果要采用这种这种方案的话，首先你就得要拿到一份准确的 IP 地址库来判断用户的归属，然后再制定个协议搭个服务来做调度，然后再对接入层做调度改造。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这种方案和2种方案一样，不是不能做，只是成本会比较高，尤其对于大体量业务规模如此庞大的公司而言。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b="1" dirty="0">
                <a:solidFill>
                  <a:schemeClr val="accent2"/>
                </a:solidFill>
                <a:sym typeface="+mn-ea"/>
              </a:rPr>
              <a:t>当前主流的解决方案：H</a:t>
            </a:r>
            <a:r>
              <a:rPr lang="en-US" altLang="zh-CN" sz="3600" b="1" dirty="0">
                <a:solidFill>
                  <a:schemeClr val="accent2"/>
                </a:solidFill>
                <a:sym typeface="+mn-ea"/>
              </a:rPr>
              <a:t>TTP</a:t>
            </a:r>
            <a:r>
              <a:rPr lang="zh-CN" altLang="en-US" sz="3600" b="1" dirty="0">
                <a:solidFill>
                  <a:schemeClr val="accent2"/>
                </a:solidFill>
                <a:sym typeface="+mn-ea"/>
              </a:rPr>
              <a:t>DNS出现了！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介绍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问题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高可用的 DNS 设计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accent1"/>
                </a:solidFill>
              </a:rPr>
              <a:t>高可用 DNS 的最佳实践</a:t>
            </a:r>
            <a:endParaRPr kumimoji="1" lang="en-US" altLang="zh-CN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/>
              <a:t>高可用 DNS 设计</a:t>
            </a:r>
            <a:endParaRPr kumimoji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00820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HTTPDNS 利用 HTTP 协议与 DNS 服务器交互，代替了传统的基于 UDP 协议的 DNS 交互，绕开了运营商的 Local DNS，有效防止了域名劫持，提高域名解析效率。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另外，由于 DNS 服务器端获取的是真实客户端 IP 而非 Local DNS 的 IP，能够精确定位客户端地理位置、运营商信息，从而有效改进调度精确性。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1640" y="3267075"/>
            <a:ext cx="12327255" cy="8641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/>
              <a:t>高可用 DNS 设计</a:t>
            </a:r>
            <a:endParaRPr kumimoji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00820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由于 H</a:t>
            </a:r>
            <a:r>
              <a:rPr lang="en-US" altLang="zh-CN" sz="3600" dirty="0">
                <a:sym typeface="+mn-ea"/>
              </a:rPr>
              <a:t>TTP </a:t>
            </a:r>
            <a:r>
              <a:rPr lang="zh-CN" altLang="en-US" sz="3600" dirty="0">
                <a:sym typeface="+mn-ea"/>
              </a:rPr>
              <a:t>DNS 是通过 ip 直接请求 http获取服务器 A 记录地址，不存在向本地运营商询问 domain 解析过程，所以从根本避免了劫持问题。 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平均访问延迟下降：</a:t>
            </a:r>
            <a:endParaRPr lang="zh-CN" altLang="en-US" sz="3600" dirty="0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由于是 ip 直接访问省掉了一次 domain 解析过程。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用户连接失败率下降：</a:t>
            </a:r>
            <a:endParaRPr lang="zh-CN" altLang="en-US" sz="3600" dirty="0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通过算法降低以往失败率过高的服务器排序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通过时间近期访问过的数据提高服务器排序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通过历史访问成功记录提高服务器排序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8795" y="3798570"/>
            <a:ext cx="12094845" cy="68941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/>
              <a:t>高可用 DNS 设计</a:t>
            </a:r>
            <a:endParaRPr kumimoji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93889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根治域名解析异常：由于绕过了运营商的LocalDNS，用户解析域名的请求通过 </a:t>
            </a:r>
            <a:r>
              <a:rPr lang="en-US" altLang="zh-CN" sz="3600" dirty="0">
                <a:sym typeface="+mn-ea"/>
              </a:rPr>
              <a:t>HTTP </a:t>
            </a:r>
            <a:r>
              <a:rPr lang="zh-CN" altLang="en-US" sz="3600" dirty="0">
                <a:sym typeface="+mn-ea"/>
              </a:rPr>
              <a:t>协议直接透传到了 </a:t>
            </a:r>
            <a:r>
              <a:rPr lang="en-US" altLang="zh-CN" sz="3600" dirty="0">
                <a:sym typeface="+mn-ea"/>
              </a:rPr>
              <a:t>HTTPDNS </a:t>
            </a:r>
            <a:r>
              <a:rPr lang="zh-CN" altLang="en-US" sz="3600" dirty="0">
                <a:sym typeface="+mn-ea"/>
              </a:rPr>
              <a:t>服务器 IP 上，用户在客户端的域名解析请求将不会遭受到域名解析异常的困扰</a:t>
            </a:r>
            <a:r>
              <a:rPr lang="en-US" altLang="zh-CN" sz="3600" dirty="0">
                <a:sym typeface="+mn-ea"/>
              </a:rPr>
              <a:t>。</a:t>
            </a:r>
            <a:endParaRPr lang="zh-CN" altLang="en-US" sz="3600" dirty="0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调度精准：H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TTP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DNS 能直接获取到用户 IP，通过结合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I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P 地址库以及测速系统，可以保证将用户引导的访问最快的 IDC 节点上；</a:t>
            </a:r>
            <a:endParaRPr lang="zh-CN" altLang="en-US" sz="3200" i="1" dirty="0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实现成本低廉：接入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HTTPDNS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的业务仅需要对客户端接入层做少量改造，无需用户手机进行 root 或越狱；而且由于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HTTP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协议请求构造非常简单，兼容各版本的移动操作系统更不成问题；另外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HTTPDNS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的后端配置完全复用现有权威 DNS 配置，管理成本也非常低。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350" y="3122295"/>
            <a:ext cx="12697460" cy="95834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/>
              <a:t>高可用 DNS 设计</a:t>
            </a:r>
            <a:endParaRPr kumimoji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93889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如果只有一个 </a:t>
            </a:r>
            <a:r>
              <a:rPr lang="en-US" altLang="zh-CN" sz="3600" dirty="0">
                <a:sym typeface="+mn-ea"/>
              </a:rPr>
              <a:t>VIP</a:t>
            </a:r>
            <a:r>
              <a:rPr lang="zh-CN" altLang="en-US" sz="3600" dirty="0">
                <a:sym typeface="+mn-ea"/>
              </a:rPr>
              <a:t>，即可以增加 </a:t>
            </a:r>
            <a:r>
              <a:rPr lang="en-US" altLang="zh-CN" sz="3600" dirty="0">
                <a:sym typeface="+mn-ea"/>
              </a:rPr>
              <a:t>DNS </a:t>
            </a:r>
            <a:r>
              <a:rPr lang="zh-CN" altLang="en-US" sz="3600" dirty="0">
                <a:sym typeface="+mn-ea"/>
              </a:rPr>
              <a:t>记录的</a:t>
            </a:r>
            <a:r>
              <a:rPr lang="en-US" altLang="zh-CN" sz="3600" dirty="0">
                <a:sym typeface="+mn-ea"/>
              </a:rPr>
              <a:t>TTL</a:t>
            </a:r>
            <a:r>
              <a:rPr lang="zh-CN" altLang="en-US" sz="3600" dirty="0">
                <a:sym typeface="+mn-ea"/>
              </a:rPr>
              <a:t>，减少解析的延迟。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en-US" altLang="zh-CN" sz="3600" dirty="0">
                <a:sym typeface="+mn-ea"/>
              </a:rPr>
              <a:t>Anycast </a:t>
            </a:r>
            <a:r>
              <a:rPr lang="zh-CN" altLang="en-US" sz="3600" dirty="0">
                <a:sym typeface="+mn-ea"/>
              </a:rPr>
              <a:t>可以使用一个 </a:t>
            </a:r>
            <a:r>
              <a:rPr lang="en-US" altLang="zh-CN" sz="3600" dirty="0">
                <a:sym typeface="+mn-ea"/>
              </a:rPr>
              <a:t>IP</a:t>
            </a:r>
            <a:r>
              <a:rPr lang="zh-CN" altLang="en-US" sz="3600" dirty="0">
                <a:sym typeface="+mn-ea"/>
              </a:rPr>
              <a:t>，将数据路由到最近的一组服务器，通过 </a:t>
            </a:r>
            <a:r>
              <a:rPr lang="en-US" altLang="zh-CN" sz="3600" dirty="0">
                <a:sym typeface="+mn-ea"/>
              </a:rPr>
              <a:t>BGP </a:t>
            </a:r>
            <a:r>
              <a:rPr lang="zh-CN" altLang="en-US" sz="3600" dirty="0">
                <a:sym typeface="+mn-ea"/>
              </a:rPr>
              <a:t>宣告这个 </a:t>
            </a:r>
            <a:r>
              <a:rPr lang="en-US" altLang="zh-CN" sz="3600" dirty="0">
                <a:sym typeface="+mn-ea"/>
              </a:rPr>
              <a:t>IP</a:t>
            </a:r>
            <a:r>
              <a:rPr lang="zh-CN" altLang="en-US" sz="3600" dirty="0">
                <a:sym typeface="+mn-ea"/>
              </a:rPr>
              <a:t>，但是这存在两个问题：</a:t>
            </a:r>
            <a:endParaRPr lang="zh-CN" altLang="en-US" sz="3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如果某个节点承载过多的用户会过载</a:t>
            </a:r>
            <a:endParaRPr lang="zh-CN" altLang="en-US" sz="3600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BGP 路由计算可能会导致连接重置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olidFill>
                  <a:schemeClr val="accent2"/>
                </a:solidFill>
                <a:sym typeface="+mn-ea"/>
              </a:rPr>
              <a:t>因此需要一个 “稳定 </a:t>
            </a:r>
            <a:r>
              <a:rPr lang="en-US" altLang="zh-CN" sz="3600" dirty="0">
                <a:solidFill>
                  <a:schemeClr val="accent2"/>
                </a:solidFill>
                <a:sym typeface="+mn-ea"/>
              </a:rPr>
              <a:t>Anycast</a:t>
            </a:r>
            <a:r>
              <a:rPr lang="zh-CN" altLang="en-US" sz="3600" dirty="0">
                <a:solidFill>
                  <a:schemeClr val="accent2"/>
                </a:solidFill>
                <a:sym typeface="+mn-ea"/>
              </a:rPr>
              <a:t>”</a:t>
            </a:r>
            <a:r>
              <a:rPr lang="en-US" altLang="zh-CN" sz="3600" dirty="0">
                <a:solidFill>
                  <a:schemeClr val="accent2"/>
                </a:solidFill>
                <a:sym typeface="+mn-ea"/>
              </a:rPr>
              <a:t> </a:t>
            </a:r>
            <a:r>
              <a:rPr lang="zh-CN" altLang="en-US" sz="3600" dirty="0">
                <a:solidFill>
                  <a:schemeClr val="accent2"/>
                </a:solidFill>
                <a:sym typeface="+mn-ea"/>
              </a:rPr>
              <a:t>技术来实现</a:t>
            </a:r>
            <a:r>
              <a:rPr lang="zh-CN" altLang="en-US" sz="3600" dirty="0">
                <a:sym typeface="+mn-ea"/>
              </a:rPr>
              <a:t>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Picture Placeholder 5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2986385" y="1538605"/>
            <a:ext cx="10622915" cy="114249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CDN 系统架构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数据一致性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静</a:t>
            </a:r>
            <a:r>
              <a:rPr kumimoji="1" lang="en-US" altLang="zh-CN">
                <a:solidFill>
                  <a:schemeClr val="bg1"/>
                </a:solidFill>
              </a:rPr>
              <a:t>/</a:t>
            </a:r>
            <a:r>
              <a:rPr kumimoji="1" lang="zh-CN" altLang="en-US">
                <a:solidFill>
                  <a:schemeClr val="bg1"/>
                </a:solidFill>
              </a:rPr>
              <a:t>动态 CDN 加速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CDN 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DNS 介绍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问题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高可用的 DNS 设计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高可用 DNS 的最佳实践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/>
              <a:t>CDN 系统架构</a:t>
            </a:r>
            <a:endParaRPr kumimoji="1"/>
          </a:p>
        </p:txBody>
      </p:sp>
      <p:pic>
        <p:nvPicPr>
          <p:cNvPr id="3" name="Picture Placeholder 6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2917190" y="3392805"/>
            <a:ext cx="18550255" cy="8626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>
                <a:sym typeface="+mn-ea"/>
              </a:rPr>
              <a:t>CDN 系统架构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25258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缓存代理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sz="3200" i="1">
                <a:solidFill>
                  <a:schemeClr val="accent1"/>
                </a:solidFill>
                <a:sym typeface="+mn-ea"/>
              </a:rPr>
              <a:t>通过智能 DNS 的筛选，用户的请求被透明地指向离他最近的省内骨干节点，最大限度的缩短用户信息的传输距离。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路由加速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利用接入节点和中继节点或者多线节点互联互通。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安全保护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无论面对是渗透还是 DDoS攻击，攻击的目标大都会被指向到了 CDN，进而保护了用户源站。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节省成本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CDN 节点机房只需要在当地运营商的单线机房，或者带宽相对便宜的城市，采购成本低。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Picture Placeholder 6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2129135" y="1621155"/>
            <a:ext cx="12033885" cy="114757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>
                <a:sym typeface="+mn-ea"/>
              </a:rPr>
              <a:t>CDN 系统架构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25258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内容路由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en-US" altLang="zh-CN" i="1">
                <a:solidFill>
                  <a:schemeClr val="accent1"/>
                </a:solidFill>
                <a:sym typeface="+mn-ea"/>
              </a:rPr>
              <a:t>DNS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系统、应用层重定向，传输层重定向。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内容分发</a:t>
            </a:r>
            <a:endParaRPr lang="zh-CN" altLang="en-US"/>
          </a:p>
          <a:p>
            <a:pPr lvl="1" algn="l"/>
            <a:r>
              <a:rPr lang="en-US" altLang="zh-CN" i="1">
                <a:solidFill>
                  <a:schemeClr val="accent1"/>
                </a:solidFill>
                <a:sym typeface="+mn-ea"/>
              </a:rPr>
              <a:t>PUSH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：主动分发，内容管理系统发起，将内容从源分发到 CDN 的 Cache 节点。</a:t>
            </a:r>
            <a:endParaRPr lang="zh-CN" altLang="en-US" i="1">
              <a:solidFill>
                <a:schemeClr val="accent1"/>
              </a:solidFill>
            </a:endParaRPr>
          </a:p>
          <a:p>
            <a:pPr lvl="1" algn="l"/>
            <a:r>
              <a:rPr lang="en-US" altLang="zh-CN" i="1">
                <a:solidFill>
                  <a:schemeClr val="accent1"/>
                </a:solidFill>
                <a:sym typeface="+mn-ea"/>
              </a:rPr>
              <a:t>PULL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：被动分发技术，用户请求驱动，用户请求内容中 miss，从源中或者其他 CDN 节点中实时获取内容。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内容存储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随机读、顺序写、小文件的分布式存储。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内容管理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提高内容服务的效率，提高CDN的缓存利用率。</a:t>
            </a:r>
            <a:endParaRPr lang="zh-CN" altLang="en-US"/>
          </a:p>
          <a:p>
            <a:pPr marL="279400" lvl="1" indent="0" algn="l">
              <a:buNone/>
            </a:pPr>
            <a:endParaRPr kumimoji="1"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2078970" y="3580765"/>
            <a:ext cx="12197080" cy="80479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系统架构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CDN 数据一致性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静</a:t>
            </a:r>
            <a:r>
              <a:rPr kumimoji="1" lang="en-US" altLang="zh-CN">
                <a:solidFill>
                  <a:schemeClr val="bg1"/>
                </a:solidFill>
              </a:rPr>
              <a:t>/</a:t>
            </a:r>
            <a:r>
              <a:rPr kumimoji="1" lang="zh-CN" altLang="en-US">
                <a:solidFill>
                  <a:schemeClr val="bg1"/>
                </a:solidFill>
              </a:rPr>
              <a:t>动态 CDN 加速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CDN 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en-US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数据一致性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25258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en-US">
                <a:sym typeface="+mn-ea"/>
              </a:rPr>
              <a:t>PUSH</a:t>
            </a:r>
            <a:endParaRPr lang="en-US">
              <a:sym typeface="+mn-ea"/>
            </a:endParaRPr>
          </a:p>
          <a:p>
            <a:pPr marL="279400" lvl="1" indent="0" algn="l">
              <a:buNone/>
            </a:pPr>
            <a:r>
              <a:rPr i="1">
                <a:solidFill>
                  <a:schemeClr val="accent1"/>
                </a:solidFill>
                <a:sym typeface="+mn-ea"/>
              </a:rPr>
              <a:t>不存在数据一致性问题。</a:t>
            </a:r>
            <a:endParaRPr>
              <a:sym typeface="+mn-ea"/>
            </a:endParaRPr>
          </a:p>
          <a:p>
            <a:pPr marL="279400" lvl="1" indent="0" algn="l">
              <a:buNone/>
            </a:pPr>
            <a:r>
              <a:rPr lang="en-US">
                <a:sym typeface="+mn-ea"/>
              </a:rPr>
              <a:t>PULL</a:t>
            </a:r>
            <a:endParaRPr lang="en-US">
              <a:sym typeface="+mn-ea"/>
            </a:endParaRPr>
          </a:p>
          <a:p>
            <a:pPr marL="279400" lvl="1" indent="0" algn="l">
              <a:buNone/>
            </a:pPr>
            <a:r>
              <a:rPr i="1">
                <a:solidFill>
                  <a:schemeClr val="accent1"/>
                </a:solidFill>
                <a:sym typeface="+mn-ea"/>
              </a:rPr>
              <a:t>缓存更新不及时，数据一致性问题</a:t>
            </a:r>
            <a:r>
              <a:rPr lang="zh-CN" i="1">
                <a:solidFill>
                  <a:schemeClr val="accent1"/>
                </a:solidFill>
                <a:sym typeface="+mn-ea"/>
              </a:rPr>
              <a:t>，可</a:t>
            </a:r>
            <a:r>
              <a:rPr i="1">
                <a:solidFill>
                  <a:schemeClr val="accent1"/>
                </a:solidFill>
                <a:sym typeface="+mn-ea"/>
              </a:rPr>
              <a:t>设置缓存的失效时间，可以达到最终一致性。如果用户对一致性要求比较高也可以使用 </a:t>
            </a:r>
            <a:r>
              <a:rPr lang="en-US" i="1">
                <a:solidFill>
                  <a:schemeClr val="accent1"/>
                </a:solidFill>
                <a:sym typeface="+mn-ea"/>
              </a:rPr>
              <a:t>?</a:t>
            </a:r>
            <a:r>
              <a:rPr i="1">
                <a:solidFill>
                  <a:schemeClr val="accent1"/>
                </a:solidFill>
                <a:sym typeface="+mn-ea"/>
              </a:rPr>
              <a:t>version=xx 的技术，也可以每次上传图片返回的url是不同的方式来代替版本号</a:t>
            </a:r>
            <a:r>
              <a:rPr lang="zh-CN" i="1">
                <a:solidFill>
                  <a:schemeClr val="accent1"/>
                </a:solidFill>
                <a:sym typeface="+mn-ea"/>
              </a:rPr>
              <a:t>。</a:t>
            </a:r>
            <a:endParaRPr lang="zh-CN"/>
          </a:p>
          <a:p>
            <a:pPr marL="279400" lvl="1" indent="0" algn="l">
              <a:buNone/>
            </a:pPr>
            <a:r>
              <a:rPr lang="zh-CN" i="1">
                <a:solidFill>
                  <a:schemeClr val="accent1"/>
                </a:solidFill>
                <a:sym typeface="+mn-ea"/>
              </a:rPr>
              <a:t>CDN 存储的资源复本指定过期时间，因而缓存图像文件可在一个小时，一个月有效的。任何资源缓存在 CDN 上，是潜在历史版本，因为在源数据与副本之间总是有一个更新与传输的延迟。</a:t>
            </a:r>
            <a:endParaRPr kumimoji="1"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2024995" y="3724275"/>
            <a:ext cx="12197080" cy="80479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en-US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数据一致性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68280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zh-CN">
                <a:sym typeface="+mn-ea"/>
              </a:rPr>
              <a:t>Expires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i="1">
                <a:solidFill>
                  <a:schemeClr val="accent1"/>
                </a:solidFill>
                <a:sym typeface="+mn-ea"/>
              </a:rPr>
              <a:t>即在 HTTP 头中指明具体失效的时间(HTTP/1.0)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Cache Control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i="1">
                <a:solidFill>
                  <a:schemeClr val="accent1"/>
                </a:solidFill>
                <a:sym typeface="+mn-ea"/>
              </a:rPr>
              <a:t>max-age 在 HTTP 头中按秒指定失效的时间，优先级高于Expires(HTTP/1.1)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Last-Modified / If-Modified-Since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i="1">
                <a:solidFill>
                  <a:schemeClr val="accent1"/>
                </a:solidFill>
                <a:sym typeface="+mn-ea"/>
              </a:rPr>
              <a:t>文件最后一次修改的时间（精度是秒，HTTP/1.0），需要 Cache-Contr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o</a:t>
            </a:r>
            <a:r>
              <a:rPr lang="zh-CN" i="1">
                <a:solidFill>
                  <a:schemeClr val="accent1"/>
                </a:solidFill>
                <a:sym typeface="+mn-ea"/>
              </a:rPr>
              <a:t>l 过期。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Etag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i="1">
                <a:solidFill>
                  <a:schemeClr val="accent1"/>
                </a:solidFill>
                <a:sym typeface="+mn-ea"/>
              </a:rPr>
              <a:t>当前资源在服务器的唯一标识（生成规则由服务器决定）优先级高于Last-Modified</a:t>
            </a:r>
            <a:endParaRPr kumimoji="1"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4485" y="2731770"/>
            <a:ext cx="10970260" cy="97478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系统架构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数据一致性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静</a:t>
            </a:r>
            <a:r>
              <a:rPr kumimoji="1" lang="en-US" altLang="zh-CN">
                <a:solidFill>
                  <a:schemeClr val="accent1"/>
                </a:solidFill>
              </a:rPr>
              <a:t>/</a:t>
            </a:r>
            <a:r>
              <a:rPr kumimoji="1" lang="zh-CN" altLang="en-US">
                <a:solidFill>
                  <a:schemeClr val="accent1"/>
                </a:solidFill>
              </a:rPr>
              <a:t>动态 CDN 加速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CDN 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静态 </a:t>
            </a:r>
            <a:r>
              <a:rPr lang="en-US" altLang="zh-CN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加速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25258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zh-CN" sz="4000">
                <a:sym typeface="+mn-ea"/>
              </a:rPr>
              <a:t>地理位置分散的用户最小化接收静态内容所需的跳数，直接从附近边缘的缓存中获取内容。 结果是显着降低了延迟和数据包丢失，加快了页面加载速度，并大大降低了原始基础架构的负载。</a:t>
            </a:r>
            <a:endParaRPr lang="zh-CN" sz="4000"/>
          </a:p>
          <a:p>
            <a:pPr lvl="1" algn="l"/>
            <a:r>
              <a:rPr lang="zh-CN" altLang="en-US" i="1">
                <a:solidFill>
                  <a:schemeClr val="accent1"/>
                </a:solidFill>
                <a:sym typeface="+mn-ea"/>
              </a:rPr>
              <a:t>静态域名非主域名</a:t>
            </a:r>
            <a:endParaRPr lang="zh-CN" altLang="en-US" i="1">
              <a:solidFill>
                <a:schemeClr val="accent1"/>
              </a:solidFill>
            </a:endParaRPr>
          </a:p>
          <a:p>
            <a:pPr lvl="1" algn="l"/>
            <a:r>
              <a:rPr lang="zh-CN" altLang="en-US" i="1">
                <a:solidFill>
                  <a:schemeClr val="accent1"/>
                </a:solidFill>
                <a:sym typeface="+mn-ea"/>
              </a:rPr>
              <a:t>静态多域名和收敛</a:t>
            </a:r>
            <a:endParaRPr lang="zh-CN" altLang="en-US" i="1">
              <a:solidFill>
                <a:schemeClr val="accent1"/>
              </a:solidFill>
            </a:endParaRPr>
          </a:p>
          <a:p>
            <a:pPr lvl="1" algn="l"/>
            <a:r>
              <a:rPr lang="zh-CN" altLang="en-US" i="1">
                <a:solidFill>
                  <a:schemeClr val="accent1"/>
                </a:solidFill>
                <a:sym typeface="+mn-ea"/>
              </a:rPr>
              <a:t>静态资源版本化管理</a:t>
            </a:r>
            <a:endParaRPr kumimoji="1"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6460" y="3953510"/>
            <a:ext cx="11629390" cy="7134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动态 </a:t>
            </a:r>
            <a:r>
              <a:rPr lang="en-US" altLang="zh-CN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加速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94346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zh-CN">
                <a:sym typeface="+mn-ea"/>
              </a:rPr>
              <a:t>TCP 优化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sz="3200" i="1">
                <a:solidFill>
                  <a:schemeClr val="accent1"/>
                </a:solidFill>
                <a:sym typeface="+mn-ea"/>
              </a:rPr>
              <a:t>设计算法来处理网络拥堵和包丢失，加快这些情况下的数据从cdn的恢复以及一些常见的 TCP 瓶颈。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Route optimization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sz="3200" i="1">
                <a:solidFill>
                  <a:schemeClr val="accent1"/>
                </a:solidFill>
                <a:sym typeface="+mn-ea"/>
              </a:rPr>
              <a:t>就是优化从源到用户端的请求的线路，以及可靠性，就是不断的测量计算得到更快更可靠的路线。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Connection management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sz="3200" i="1">
                <a:solidFill>
                  <a:schemeClr val="accent1"/>
                </a:solidFill>
                <a:sym typeface="+mn-ea"/>
              </a:rPr>
              <a:t>就是边缘和源之间，包括 CDN 之前的线路，采用长连接，而不是每一个请求一个连接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On-the-fly compression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sz="3200" i="1">
                <a:solidFill>
                  <a:schemeClr val="accent1"/>
                </a:solidFill>
                <a:sym typeface="+mn-ea"/>
              </a:rPr>
              <a:t>就是数据在刚刚离开源的时候就进行压缩，可以缩短在整个网络之中的流通时间。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SSL offload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sz="3200" i="1">
                <a:solidFill>
                  <a:schemeClr val="accent1"/>
                </a:solidFill>
                <a:sym typeface="+mn-ea"/>
              </a:rPr>
              <a:t>加速或者说减少一些安全监测，减少原服务器执行这种计算密集型的压力。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6335" y="4205605"/>
            <a:ext cx="11629390" cy="7134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系统架构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数据一致性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静</a:t>
            </a:r>
            <a:r>
              <a:rPr kumimoji="1" lang="en-US" altLang="zh-CN">
                <a:solidFill>
                  <a:schemeClr val="bg1"/>
                </a:solidFill>
              </a:rPr>
              <a:t>/</a:t>
            </a:r>
            <a:r>
              <a:rPr kumimoji="1" lang="zh-CN" altLang="en-US">
                <a:solidFill>
                  <a:schemeClr val="bg1"/>
                </a:solidFill>
              </a:rPr>
              <a:t>动态 CDN 加速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accent1"/>
                </a:solidFill>
              </a:rPr>
              <a:t>CDN 最佳实践</a:t>
            </a:r>
            <a:endParaRPr kumimoji="1" lang="en-US" altLang="zh-CN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介绍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3839845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zh-CN" altLang="en-US" sz="3600" dirty="0">
                <a:sym typeface="+mn-ea"/>
              </a:rPr>
              <a:t>DNS（Domain Name System，域名系统），DNS 服务用于在网络请求时，将域名转为 IP 地址。能够使用户更方便的访问互联网，而不用去记住能够被机器直接读取的 IP 数串。</a:t>
            </a:r>
            <a:endParaRPr lang="zh-CN" altLang="en-US" sz="3600" dirty="0"/>
          </a:p>
          <a:p>
            <a:pPr marL="0" indent="0">
              <a:buNone/>
            </a:pPr>
            <a:r>
              <a:rPr lang="zh-CN" altLang="en-US" sz="3600" dirty="0">
                <a:sym typeface="+mn-ea"/>
              </a:rPr>
              <a:t>传统的基于 UDP 协议的公共 DNS 服务极易发生 DNS 劫持，从而造成安全问题。</a:t>
            </a:r>
            <a:endParaRPr lang="zh-CN" altLang="en-US" sz="3600" dirty="0"/>
          </a:p>
          <a:p>
            <a:pPr marL="279400" lvl="1" indent="0" algn="l">
              <a:buNone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085" y="5925185"/>
            <a:ext cx="18451830" cy="73412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多活系统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账号多活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稿件多活</a:t>
            </a:r>
            <a:endParaRPr kumimoji="1" lang="zh-CN" altLang="en-US">
              <a:solidFill>
                <a:schemeClr val="bg1"/>
              </a:solidFill>
            </a:endParaRPr>
          </a:p>
          <a:p>
            <a:pPr>
              <a:buFont typeface="Arial" panose="020B0604020202090204" pitchFamily="34" charset="0"/>
            </a:pP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多活系统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365105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业务分级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   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按照一定的标准将业务进行分级，挑选出核心的业务，只为核心业务核心场景设计异地多活，降低方案整体复杂度和实现成本。例如：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、访问量；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2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、核心场景；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3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、收入；避免进入所有业务都要全部多活，分阶段分场景推进。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数据分类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   挑选出核心业务后，需要对核心业务相关的数据进一步分析，目的在于识别所有的数据及数据特征，这些数据特征会影响后面的方案设计。常见的数据特征分析维度有：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、数据量；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2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、唯一性；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3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、实时性；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4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、可丢失性；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5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、可恢复性；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数据同步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   确定数据的特点后，我们可以根据不同的数据设计不同的同步方案。常见的数据同步方案有：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、存储系统同步；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2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、消息队列同步；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3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、重复生成；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异常处理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   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无论数据同步方案如何设计，一旦出现极端异常的情况，总是会有部分数据出现异常的。例如，同步延迟、数据丢失、数据不一致等。异常处理就是假设在出现这些问题时，系统将采取什么措施来应对。常见的异常处理措施：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、多通道同步；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2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、同步和异步访问；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3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、日志记录；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4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、补偿；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多活系统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36510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多活不是整个体系业务的多活，而是分成不同维度，不同重要性的多活，比如我们业务观看体验为主（淘宝以交易单元，买家为维度），那么第一大前提就是浏览、观看上的多活。我们将资源分为三类：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Global 资源：多个 Zone（机房）共享访问的资源，每个 Zone 访问本 Zone 的资源，但是 Global 层面来说是单写 Core Zone（核心机房），即：单写+多读、利用数据复制（写Zone 单向）实现最终一致性方案实现；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Multi Zone 资源：多个 Zone 分片部署，每个 Zone 拥有部分的 Shard 数据，比如我们按照用户维度拆分，用户 A 可能在 ZoneA，用户 B 可能在 ZoneB，即：多写+多读、利用数据复制（写 Zone 双向复制）方案实现；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Single Zone 资源：单机房部署业务；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核心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主要围绕：PC/APP 首页可观看、视频详情页可打开、账号可登陆、鉴权来开展，我们认为最合适我们观看类业务最合适的场景就是采用 Global 资源策略，对于社区类（评论、弹幕）可能会采用 Multi Zone 的策略。</a:t>
            </a:r>
            <a:endParaRPr kumimoji="1" lang="zh-CN" altLang="en-US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420751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业务过程中包含3个最重要的角色，分别是用户、商家和骑手，一个订单包含3个步骤：</a:t>
            </a:r>
            <a:endParaRPr kumimoji="1"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marL="742950" indent="-742950">
              <a:buFont typeface="Arial" panose="020B0604020202090204" pitchFamily="34" charset="0"/>
              <a:buAutoNum type="arabicPeriod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用户打开我们的APP，系统会推荐出用户位置附近的各种美食，推荐顺序中结合了用户习惯，推荐排序，商户的推广等。用户找到中意的食物 ，下单并支付，订单会流转到商家。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742950" indent="-742950">
              <a:buFont typeface="Arial" panose="020B0604020202090204" pitchFamily="34" charset="0"/>
              <a:buAutoNum type="arabicPeriod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商家接单并开始制作食物，制作完成后，系统调度骑手赶到店面，取走食物。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742950" indent="-742950">
              <a:buFont typeface="Arial" panose="020B0604020202090204" pitchFamily="34" charset="0"/>
              <a:buAutoNum type="arabicPeriod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骑手按照配送地址，把食物送到客户手中。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图片 4" descr="6A537393-0D06-4D85-8658-83B59EAA7B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685" y="6939280"/>
            <a:ext cx="13674725" cy="63144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52196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业务内聚：单个订单的旅单过程，要在一个机房中完成，不允许跨机房调用。这个原则是为了保证实时性，旅单过程中不依赖另外一个机房的服务，才能保证没有延迟。我们称每个机房为一个 ezone，一个 ezone 包含了饿了么需要的各种服务。一笔业务能够内聚在一个 ezone 中，那么一个定单涉及的用户，商家，骑手，都会在相同的机房，这样订单在各个角色之间流转速度最快，不会因为各种异常情况导致延时。恰好我们的业务是地域化的，通过合理的地域划分，也能够实现业务内聚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 descr="DDBC7423-FA57-4993-9985-DFF7128073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0" y="7187565"/>
            <a:ext cx="15913735" cy="6111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52196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可用性优先：当发生故障切换机房时，优先保证系统可用，首先让用户可以下单吃饭，容忍有限时间段内的数据不一致，在事后修复。每个 ezone 都会有全量的业务数据，当一个 ezone 失效后，其他的 ezone 可以接管用户。用户在一个ezone的下单数据，会实时的复制到其他ezone。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 descr="DDBC7423-FA57-4993-9985-DFF7128073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0" y="7187565"/>
            <a:ext cx="15913735" cy="6111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52196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保证数据正确：在确保可用的情况下，需要对数据做保护以避免错误，在切换和故障时，如果发现某些订单的状态在两个机房不一致，会锁定该笔订单，阻止对它进行更改，保证数据的正确。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 descr="DDBC7423-FA57-4993-9985-DFF7128073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0" y="7187565"/>
            <a:ext cx="15913735" cy="6111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52196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业务可感：因为基础设施还没有强大到可以抹去跨机房的差异，需要让业务感知多活逻辑，业务代码要做一些改造，包括：需要业务代码能够识别出业务数据的归属，只处理本 ezone 的数据，过滤掉无关的数据。完善业务状态机，能够在数据出现不一致的时候，通过状态机发现和纠正。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 descr="DDBC7423-FA57-4993-9985-DFF7128073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0" y="7187565"/>
            <a:ext cx="15913735" cy="6111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042525" cy="1000315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为了实现业务内聚，我们首先要选择一个划分方法（Sharding Key），对服务进行分区，让用户，商户，骑手能够正确的内聚到同一个 ezone 中。分区方案是整个多活的基础，它决定了之后的所有逻辑。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根据饿了么的业务特点，我们自然的选择地理位置（地理围栏，地理围栏主体按照省界划分，再加上局部微调）作为划分业务的单元，把地理位置上接近的用户，商户，骑手划分到同一个ezone，这样一个订单的履单流程就会在一个机房完成，能够保证最小的延时，在某个机房出现问题的时候，也可以按照地理位置把用户，商户，骑手打包迁移到别的机房即可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图片 4" descr="6FCF3A0C-9127-46DE-9EE2-9688069EEB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5485" y="3975735"/>
            <a:ext cx="10058400" cy="7515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042525" cy="1000315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基于地理位置划分规则，开发了统一的流量路由层（API Router），这一层负责对客户端过来的 API 调用进行路由，把流量导向到正确的 ezone。API Router 部署在多个公有云机房中，用户就近接入到公有云的API Router，还可以提升接入质量。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最基础的分流标签是地理位置，有了地理位置，AR 就能计算出正确的 shard 归属。但业务是很复杂的，并不是所有的调用都能直接关联到某个地理位置上，我们使用了一种分层的路由方案，核心的路由逻辑是地理位置，但是也支持其他的一些 High Level Sharding Key，这些 Sharding Key 由 APIRouter 转换为核心的 Sharding Key，具体如下图。这样既减少了业务的改造工作量，也可以扩展出更多的分区方法。除了入口处的路由，我们还开发了 SOA Proxy，用于路由SOA调用的，和API Router基于相同的路由规则。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 descr="B71AE3F0-0E47-4B2F-AB74-810F623F0EB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1400" y="1683385"/>
            <a:ext cx="10058400" cy="4834255"/>
          </a:xfrm>
          <a:prstGeom prst="rect">
            <a:avLst/>
          </a:prstGeom>
        </p:spPr>
      </p:pic>
      <p:pic>
        <p:nvPicPr>
          <p:cNvPr id="8" name="图片 7" descr="DE832FC7-DF52-4573-91B1-11F349736E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400" y="7151370"/>
            <a:ext cx="10058400" cy="5755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DNS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38771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en-US">
                <a:sym typeface="+mn-ea"/>
              </a:rPr>
              <a:t>递归查询</a:t>
            </a:r>
            <a:endParaRPr lang="en-US">
              <a:sym typeface="+mn-ea"/>
            </a:endParaRPr>
          </a:p>
          <a:p>
            <a:pPr marL="279400" lvl="1" indent="0" algn="l">
              <a:buNone/>
            </a:pPr>
            <a:r>
              <a:rPr lang="en-US" sz="3200" i="1">
                <a:solidFill>
                  <a:schemeClr val="accent1"/>
                </a:solidFill>
                <a:sym typeface="+mn-ea"/>
              </a:rPr>
              <a:t>如果主机所询问的本地域名服务器不知道被查询域名的 IP 地址，那么本地域名服务器就以 DNS 客户的身份，向其他根域名服务器继续发出查询请求报文，而不是让该主机自己进行下一步的查询。</a:t>
            </a:r>
            <a:endParaRPr lang="en-US" sz="3200">
              <a:solidFill>
                <a:schemeClr val="accent1"/>
              </a:solidFill>
            </a:endParaRPr>
          </a:p>
          <a:p>
            <a:pPr marL="279400" lvl="1" indent="0" algn="l">
              <a:buNone/>
            </a:pPr>
            <a:r>
              <a:rPr lang="en-US">
                <a:sym typeface="+mn-ea"/>
              </a:rPr>
              <a:t>迭代查询</a:t>
            </a:r>
            <a:endParaRPr lang="en-US">
              <a:sym typeface="+mn-ea"/>
            </a:endParaRPr>
          </a:p>
          <a:p>
            <a:pPr marL="279400" lvl="1" indent="0" algn="l">
              <a:buNone/>
            </a:pPr>
            <a:r>
              <a:rPr lang="en-US" sz="3200" i="1">
                <a:solidFill>
                  <a:schemeClr val="accent1"/>
                </a:solidFill>
                <a:sym typeface="+mn-ea"/>
              </a:rPr>
              <a:t>当根域名服务器收到本地域名服务器发出的迭代查询请求报文时，要么给出所要查询的 IP 地址，要么告诉本地域名服务器：你下一步应当向哪一个域名服务器进行查询。然后让本地域名服务器进行后续的查询，而不是替本地域名服务器进行后续的查询。</a:t>
            </a:r>
            <a:endParaRPr lang="en-US"/>
          </a:p>
          <a:p>
            <a:pPr marL="279400" lvl="1" indent="0" algn="l">
              <a:buNone/>
            </a:pPr>
            <a:r>
              <a:rPr lang="en-US" sz="3200" i="1">
                <a:solidFill>
                  <a:schemeClr val="accent2"/>
                </a:solidFill>
                <a:sym typeface="+mn-ea"/>
              </a:rPr>
              <a:t>由此可见，客户端到 Local DNS 服务器，Local DNS 与上级 DNS 服务器之间属于递归查询；DNS 服务器与根 DNS 服务器之前属于迭代查询。</a:t>
            </a:r>
            <a:endParaRPr kumimoji="1" lang="en-US" altLang="zh-CN" sz="3200" i="1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0245" y="3752215"/>
            <a:ext cx="13498195" cy="8740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阿里多活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515" y="2618740"/>
            <a:ext cx="18427065" cy="10365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阿里多活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4760" y="3070860"/>
            <a:ext cx="19333210" cy="10139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阿里多活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6540" y="2519680"/>
            <a:ext cx="18791555" cy="10595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苏宁多活</a:t>
            </a:r>
            <a:endParaRPr kumimoji="1" lang="zh-CN" altLang="en-US"/>
          </a:p>
        </p:txBody>
      </p:sp>
      <p:pic>
        <p:nvPicPr>
          <p:cNvPr id="4" name="图片 3" descr="EAE730FB-DE12-43DE-8EA3-8200BF67B6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5680" y="3342005"/>
            <a:ext cx="12623800" cy="9732645"/>
          </a:xfrm>
          <a:prstGeom prst="rect">
            <a:avLst/>
          </a:prstGeom>
        </p:spPr>
      </p:pic>
      <p:pic>
        <p:nvPicPr>
          <p:cNvPr id="5" name="图片 4" descr="0031EAF1-5676-419F-A7AB-BEFAE54C529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735" y="5268595"/>
            <a:ext cx="6006465" cy="58794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Facebook Memcache </a:t>
            </a:r>
            <a:r>
              <a:rPr kumimoji="1" lang="zh-CN" altLang="en-US"/>
              <a:t>一致性</a:t>
            </a:r>
            <a:endParaRPr kumimoji="1" lang="zh-CN" altLang="en-US"/>
          </a:p>
        </p:txBody>
      </p:sp>
      <p:pic>
        <p:nvPicPr>
          <p:cNvPr id="3" name="图片 2" descr="15ED9CDA-E5C0-490B-8B1D-EB016A6B95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6595" y="2780030"/>
            <a:ext cx="15371445" cy="103911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多活系统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  <a:sym typeface="+mn-ea"/>
              </a:rPr>
              <a:t>账号多活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稿件多活</a:t>
            </a:r>
            <a:endParaRPr kumimoji="1" lang="zh-CN" altLang="en-US">
              <a:solidFill>
                <a:schemeClr val="bg1"/>
              </a:solidFill>
            </a:endParaRPr>
          </a:p>
          <a:p>
            <a:pPr>
              <a:buFont typeface="Arial" panose="020B0604020202090204" pitchFamily="34" charset="0"/>
            </a:pP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账号多活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8580" y="2562860"/>
            <a:ext cx="16624935" cy="108280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多活系统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账号多活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  <a:sym typeface="+mn-ea"/>
              </a:rPr>
              <a:t>稿件多活</a:t>
            </a:r>
            <a:endParaRPr kumimoji="1" lang="zh-CN" altLang="en-US">
              <a:solidFill>
                <a:schemeClr val="bg1"/>
              </a:solidFill>
            </a:endParaRPr>
          </a:p>
          <a:p>
            <a:pPr>
              <a:buFont typeface="Arial" panose="020B0604020202090204" pitchFamily="34" charset="0"/>
            </a:pP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稿件多活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7090" y="2626995"/>
            <a:ext cx="17607915" cy="102546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https://zhuanlan.zhihu.com/p/32009822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https://zhuanlan.zhihu.com/p/32587960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https://zhuanlan.zhihu.com/p/33430869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https://zhuanlan.zhihu.com/p/34958596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介绍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DNS 问题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高可用的 DNS 设计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高可用 DNS 的最佳实践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https://mp.weixin.qq.com/s/ooPLV039BAGBsiDZagWNHw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https://mp.weixin.qq.com/s/VPkQhJLl_ULwklP1sqF79g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https://mp.weixin.qq.com/s/ty5GltO9M648OXSWgLe_Sg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https://mp.weixin.qq.com/s/GdfYsuUajWP-OWo6lbmjVQ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https://developer.aliyun.com/article/57715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https://mp.weixin.qq.com/s/RQiurTi_pLkmIg_PSpZtvA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https://mp.weixin.qq.com/s/LCn71j3hgm5Ij5tHYe8uoA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http://afghl.github.io/2018/02/11/distributed-system-multi-datacenter-1.html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https://zhuanlan.zhihu.com/p/42150666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https://zhuanlan.zhihu.com/p/20827183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https://myslide.cn/slides/733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https://blog.csdn.net/u012422829/article/details/83718296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https://blog.csdn.net/u012422829/article/details/83932829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https://www.cnblogs.com/king0101/p/11908305.html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https://mp.weixin.qq.com/s/WK8N4xFxCoUvSpXOwCVIXw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https://mp.weixin.qq.com/s/jd9Os1OAyCXZ8rXw8ZIQmg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https://cloud.tencent.com/developer/article/1441455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https://mp.weixin.qq.com/s/RQiurTi_pLkmIg_PSpZtvA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https://help.aliyun.com/document_detail/72721.html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https://mp.weixin.qq.com/s/h_KWwzPzszrdGq5kcCudRA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https://www.cnblogs.com/davidwang456/articles/8192860.html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问题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35110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Local DNS 劫持：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en-US" altLang="zh-CN" sz="3600" dirty="0">
                <a:sym typeface="+mn-ea"/>
              </a:rPr>
              <a:t>Local DNS </a:t>
            </a:r>
            <a:r>
              <a:rPr lang="zh-CN" altLang="en-US" sz="3600" dirty="0">
                <a:sym typeface="+mn-ea"/>
              </a:rPr>
              <a:t>把域名劫持到其他域名，实现其不可告人的目的。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8320" y="5233670"/>
            <a:ext cx="12236450" cy="53619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问题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0310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域名缓存就是 LocalDNS 缓存了业务的域名的解析结果，不向权威 DNS 发起递归。</a:t>
            </a:r>
            <a:endParaRPr lang="zh-CN" altLang="en-US" sz="3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保证用户访问流量在本网内消化：国内的各互联网接入运营商的带宽资源、网间结算费用、IDC机房分布、网内 ICP 资源分布等存在较大差异。为了保证网内用户的访问质量，同时减少跨网结算，运营商在网内搭建了内容缓存服务器，通过把域名强行指向内容缓存服务器的 IP 地址，就实现了把本地本网流量完全留在了本地的目的</a:t>
            </a:r>
            <a:r>
              <a:rPr lang="zh-CN" altLang="en-US" sz="3200" i="1" dirty="0">
                <a:solidFill>
                  <a:schemeClr val="accent1"/>
                </a:solidFill>
              </a:rPr>
              <a:t>。</a:t>
            </a:r>
            <a:endParaRPr lang="zh-CN" altLang="en-US" sz="3200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推送广告：有部分 LocalDNS 会把部分域名解析结果的所指向的内容缓存，并替换成第三方广告联盟的广告。</a:t>
            </a:r>
            <a:endParaRPr lang="zh-CN" altLang="en-US" sz="3200" i="1" dirty="0">
              <a:solidFill>
                <a:schemeClr val="accent1"/>
              </a:solidFill>
            </a:endParaRPr>
          </a:p>
          <a:p>
            <a:pPr marL="0" indent="0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91085" y="4410710"/>
            <a:ext cx="11305540" cy="5938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问题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02779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除了域名缓存以外，运营商的 LocalDNS 还存在解析转发的现象。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解析转发是指运营商自身不进行域名递归解析，而是把域名解析请求转发到其它运营商的递归 DNS 上的行为。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7960" y="3244215"/>
            <a:ext cx="12505055" cy="83953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问题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451850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而部分小运营商为了节省资源，就直接将解析请求转发到了其它运营的递归 LocalDNS 上去了。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这样的直接后果就是权威 DNS 收到的域名解析请求的来源 IP 就成了其它运营商的 IP，最终导致用户流量被导向了错误的 IDC，用户访问变慢。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5825" y="4776470"/>
            <a:ext cx="13338175" cy="6276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7792</Words>
  <Application>WPS 演示</Application>
  <PresentationFormat>自定义</PresentationFormat>
  <Paragraphs>318</Paragraphs>
  <Slides>51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9" baseType="lpstr">
      <vt:lpstr>Arial</vt:lpstr>
      <vt:lpstr>方正书宋_GBK</vt:lpstr>
      <vt:lpstr>Wingdings</vt:lpstr>
      <vt:lpstr>Helvetica Neue</vt:lpstr>
      <vt:lpstr>Helvetica Neue Medium</vt:lpstr>
      <vt:lpstr>Helvetica Neue Light</vt:lpstr>
      <vt:lpstr>Helvetica</vt:lpstr>
      <vt:lpstr>Alibaba PuHuiTi</vt:lpstr>
      <vt:lpstr>苹方-简</vt:lpstr>
      <vt:lpstr>Helvetica Light</vt:lpstr>
      <vt:lpstr>Alibaba PuHuiTi</vt:lpstr>
      <vt:lpstr>Microsoft YaHei</vt:lpstr>
      <vt:lpstr>汉仪旗黑</vt:lpstr>
      <vt:lpstr>宋体</vt:lpstr>
      <vt:lpstr>汉仪书宋二KW</vt:lpstr>
      <vt:lpstr>微软雅黑</vt:lpstr>
      <vt:lpstr>Arial Unicode MS</vt:lpstr>
      <vt:lpstr>White</vt:lpstr>
      <vt:lpstr>PowerPoint 演示文稿</vt:lpstr>
      <vt:lpstr>PowerPoint 演示文稿</vt:lpstr>
      <vt:lpstr>DNS 介绍</vt:lpstr>
      <vt:lpstr>日志选型</vt:lpstr>
      <vt:lpstr>PowerPoint 演示文稿</vt:lpstr>
      <vt:lpstr>DNS 问题</vt:lpstr>
      <vt:lpstr>DNS 问题</vt:lpstr>
      <vt:lpstr>DNS 问题</vt:lpstr>
      <vt:lpstr>DNS 问题</vt:lpstr>
      <vt:lpstr>DNS 问题</vt:lpstr>
      <vt:lpstr>PowerPoint 演示文稿</vt:lpstr>
      <vt:lpstr>高可用 DNS 设计</vt:lpstr>
      <vt:lpstr>高可用 DNS 设计</vt:lpstr>
      <vt:lpstr>PowerPoint 演示文稿</vt:lpstr>
      <vt:lpstr>高可用 DNS 设计</vt:lpstr>
      <vt:lpstr>高可用 DNS 设计</vt:lpstr>
      <vt:lpstr>高可用 DNS 设计</vt:lpstr>
      <vt:lpstr>高可用 DNS 设计</vt:lpstr>
      <vt:lpstr>PowerPoint 演示文稿</vt:lpstr>
      <vt:lpstr>CDN 系统架构</vt:lpstr>
      <vt:lpstr>CDN 系统架构</vt:lpstr>
      <vt:lpstr>CDN 系统架构</vt:lpstr>
      <vt:lpstr>PowerPoint 演示文稿</vt:lpstr>
      <vt:lpstr>CDN 数据一致性</vt:lpstr>
      <vt:lpstr>CDN 数据一致性</vt:lpstr>
      <vt:lpstr>PowerPoint 演示文稿</vt:lpstr>
      <vt:lpstr>静态 CDN 加速</vt:lpstr>
      <vt:lpstr>动态 CDN 加速</vt:lpstr>
      <vt:lpstr>PowerPoint 演示文稿</vt:lpstr>
      <vt:lpstr>PowerPoint 演示文稿</vt:lpstr>
      <vt:lpstr>多活系统</vt:lpstr>
      <vt:lpstr>多活系统</vt:lpstr>
      <vt:lpstr>饿了么多活</vt:lpstr>
      <vt:lpstr>饿了么多活</vt:lpstr>
      <vt:lpstr>饿了么多活</vt:lpstr>
      <vt:lpstr>饿了么多活</vt:lpstr>
      <vt:lpstr>饿了么多活</vt:lpstr>
      <vt:lpstr>饿了么多活</vt:lpstr>
      <vt:lpstr>饿了么多活</vt:lpstr>
      <vt:lpstr>阿里多活</vt:lpstr>
      <vt:lpstr>阿里多活</vt:lpstr>
      <vt:lpstr>阿里多活</vt:lpstr>
      <vt:lpstr>苏宁多活</vt:lpstr>
      <vt:lpstr>苏宁多活</vt:lpstr>
      <vt:lpstr>PowerPoint 演示文稿</vt:lpstr>
      <vt:lpstr>账号多活</vt:lpstr>
      <vt:lpstr>PowerPoint 演示文稿</vt:lpstr>
      <vt:lpstr>稿件多活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terrysmao</cp:lastModifiedBy>
  <cp:revision>2836</cp:revision>
  <cp:lastPrinted>2021-02-06T11:23:37Z</cp:lastPrinted>
  <dcterms:created xsi:type="dcterms:W3CDTF">2021-02-06T11:23:37Z</dcterms:created>
  <dcterms:modified xsi:type="dcterms:W3CDTF">2021-02-06T11:23:37Z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